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tags/tag1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61" r:id="rId1"/>
    <p:sldMasterId id="2147483674" r:id="rId2"/>
  </p:sldMasterIdLst>
  <p:notesMasterIdLst>
    <p:notesMasterId r:id="rId14"/>
  </p:notesMasterIdLst>
  <p:sldIdLst>
    <p:sldId id="432" r:id="rId3"/>
    <p:sldId id="433" r:id="rId4"/>
    <p:sldId id="434" r:id="rId5"/>
    <p:sldId id="435" r:id="rId6"/>
    <p:sldId id="436" r:id="rId7"/>
    <p:sldId id="430" r:id="rId8"/>
    <p:sldId id="425" r:id="rId9"/>
    <p:sldId id="424" r:id="rId10"/>
    <p:sldId id="423" r:id="rId11"/>
    <p:sldId id="431" r:id="rId12"/>
    <p:sldId id="412" r:id="rId13"/>
  </p:sldIdLst>
  <p:sldSz cx="9144000" cy="6858000" type="screen4x3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M &amp; NLP Task I" id="{D60175E3-0E5D-D74D-8635-E008D68C097D}">
          <p14:sldIdLst>
            <p14:sldId id="432"/>
            <p14:sldId id="433"/>
            <p14:sldId id="434"/>
            <p14:sldId id="435"/>
            <p14:sldId id="436"/>
            <p14:sldId id="430"/>
            <p14:sldId id="425"/>
            <p14:sldId id="424"/>
            <p14:sldId id="423"/>
            <p14:sldId id="431"/>
            <p14:sldId id="412"/>
          </p14:sldIdLst>
        </p14:section>
        <p14:section name="Compliment" id="{CDB44048-0095-A240-804D-24E501846B4A}">
          <p14:sldIdLst/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895" autoAdjust="0"/>
    <p:restoredTop sz="76403" autoAdjust="0"/>
  </p:normalViewPr>
  <p:slideViewPr>
    <p:cSldViewPr snapToGrid="0">
      <p:cViewPr varScale="1">
        <p:scale>
          <a:sx n="90" d="100"/>
          <a:sy n="90" d="100"/>
        </p:scale>
        <p:origin x="2608" y="20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&lt;header&gt;</a:t>
            </a:r>
          </a:p>
        </p:txBody>
      </p:sp>
      <p:sp>
        <p:nvSpPr>
          <p:cNvPr id="26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 dirty="0">
                <a:latin typeface="Times New Roman"/>
              </a:rPr>
              <a:t>&lt;date/time&gt;</a:t>
            </a:r>
          </a:p>
        </p:txBody>
      </p:sp>
      <p:sp>
        <p:nvSpPr>
          <p:cNvPr id="26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&lt;footer&gt;</a:t>
            </a:r>
          </a:p>
        </p:txBody>
      </p:sp>
      <p:sp>
        <p:nvSpPr>
          <p:cNvPr id="26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10B2105-225F-4FE3-849A-7975E719A850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1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570545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10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0148658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992520" y="3229920"/>
            <a:ext cx="7942680" cy="3057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5622480" y="6456240"/>
            <a:ext cx="4302720" cy="33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5137531-3C52-4F92-843C-DDA7A943B951}" type="slidenum">
              <a:rPr lang="en-GB" sz="1200" b="0" strike="noStrike" spc="-1">
                <a:solidFill>
                  <a:srgbClr val="000000"/>
                </a:solidFill>
                <a:latin typeface="Arial"/>
                <a:ea typeface="+mn-ea"/>
              </a:rPr>
              <a:t>11</a:t>
            </a:fld>
            <a:endParaRPr lang="en-GB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1478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time: 20 mins.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 the time in each bullet point</a:t>
            </a:r>
            <a:endParaRPr lang="en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2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7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3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861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033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Path of least resistance presented in red.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Significant data cleaning was required for both Undergrad and Grad degrees (83 Under, 143 Grad)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Talk about breakout of aerospace from engineering/sciences/physics.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Links with values &lt; 4 were removed for clarity.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102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6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5544549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0" i="0" kern="1200" noProof="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7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852034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Tx/>
              <a:buChar char="-"/>
            </a:pPr>
            <a:endParaRPr lang="es-E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8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648252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9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16708206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574" y="260648"/>
            <a:ext cx="3533462" cy="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071"/>
          <a:stretch/>
        </p:blipFill>
        <p:spPr bwMode="auto">
          <a:xfrm>
            <a:off x="5220072" y="2659316"/>
            <a:ext cx="3456384" cy="213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36"/>
          <p:cNvSpPr>
            <a:spLocks noChangeArrowheads="1"/>
          </p:cNvSpPr>
          <p:nvPr userDrawn="1"/>
        </p:nvSpPr>
        <p:spPr bwMode="auto">
          <a:xfrm>
            <a:off x="380683" y="549275"/>
            <a:ext cx="4680000" cy="4385906"/>
          </a:xfrm>
          <a:prstGeom prst="rect">
            <a:avLst/>
          </a:prstGeom>
          <a:solidFill>
            <a:srgbClr val="0098A1"/>
          </a:soli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dirty="0">
              <a:solidFill>
                <a:srgbClr val="0098A1"/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652672" y="2381979"/>
            <a:ext cx="3780472" cy="13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Title </a:t>
            </a:r>
            <a:br>
              <a:rPr lang="de-DE" noProof="0" dirty="0"/>
            </a:b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Event</a:t>
            </a:r>
          </a:p>
        </p:txBody>
      </p:sp>
      <p:sp>
        <p:nvSpPr>
          <p:cNvPr id="2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46380" y="4356780"/>
            <a:ext cx="4497120" cy="1022984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Person</a:t>
            </a:r>
          </a:p>
        </p:txBody>
      </p:sp>
      <p:sp>
        <p:nvSpPr>
          <p:cNvPr id="27" name="Bildplatzhalter 9"/>
          <p:cNvSpPr>
            <a:spLocks noGrp="1" noChangeAspect="1"/>
          </p:cNvSpPr>
          <p:nvPr>
            <p:ph type="pic" sz="quarter" idx="27"/>
          </p:nvPr>
        </p:nvSpPr>
        <p:spPr>
          <a:xfrm>
            <a:off x="50436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8" name="Bildplatzhalter 9"/>
          <p:cNvSpPr>
            <a:spLocks noGrp="1" noChangeAspect="1"/>
          </p:cNvSpPr>
          <p:nvPr>
            <p:ph type="pic" sz="quarter" idx="28"/>
          </p:nvPr>
        </p:nvSpPr>
        <p:spPr>
          <a:xfrm>
            <a:off x="1882753" y="5157192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9" name="Bildplatzhalter 9"/>
          <p:cNvSpPr>
            <a:spLocks noGrp="1" noChangeAspect="1"/>
          </p:cNvSpPr>
          <p:nvPr>
            <p:ph type="pic" sz="quarter" idx="29"/>
          </p:nvPr>
        </p:nvSpPr>
        <p:spPr>
          <a:xfrm>
            <a:off x="325777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0" name="Bildplatzhalter 9"/>
          <p:cNvSpPr>
            <a:spLocks noGrp="1" noChangeAspect="1"/>
          </p:cNvSpPr>
          <p:nvPr>
            <p:ph type="pic" sz="quarter" idx="30"/>
          </p:nvPr>
        </p:nvSpPr>
        <p:spPr>
          <a:xfrm>
            <a:off x="46395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1" name="Bildplatzhalter 9"/>
          <p:cNvSpPr>
            <a:spLocks noGrp="1" noChangeAspect="1"/>
          </p:cNvSpPr>
          <p:nvPr>
            <p:ph type="pic" sz="quarter" idx="31"/>
          </p:nvPr>
        </p:nvSpPr>
        <p:spPr>
          <a:xfrm>
            <a:off x="60111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2" name="Bildplatzhalter 9"/>
          <p:cNvSpPr>
            <a:spLocks noGrp="1" noChangeAspect="1"/>
          </p:cNvSpPr>
          <p:nvPr>
            <p:ph type="pic" sz="quarter" idx="32"/>
          </p:nvPr>
        </p:nvSpPr>
        <p:spPr>
          <a:xfrm>
            <a:off x="7385948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3" name="Rectangle 24"/>
          <p:cNvSpPr>
            <a:spLocks noChangeArrowheads="1"/>
          </p:cNvSpPr>
          <p:nvPr userDrawn="1"/>
        </p:nvSpPr>
        <p:spPr bwMode="auto">
          <a:xfrm>
            <a:off x="380683" y="504918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  <p:sp>
        <p:nvSpPr>
          <p:cNvPr id="34" name="Rectangle 24"/>
          <p:cNvSpPr>
            <a:spLocks noChangeArrowheads="1"/>
          </p:cNvSpPr>
          <p:nvPr userDrawn="1"/>
        </p:nvSpPr>
        <p:spPr bwMode="auto">
          <a:xfrm>
            <a:off x="395536" y="650686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</p:spTree>
    <p:extLst>
      <p:ext uri="{BB962C8B-B14F-4D97-AF65-F5344CB8AC3E}">
        <p14:creationId xmlns:p14="http://schemas.microsoft.com/office/powerpoint/2010/main" val="203249763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Picture 2"/>
          <p:cNvPicPr/>
          <p:nvPr/>
        </p:nvPicPr>
        <p:blipFill>
          <a:blip r:embed="rId15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49" name="Picture 2"/>
          <p:cNvPicPr/>
          <p:nvPr/>
        </p:nvPicPr>
        <p:blipFill>
          <a:blip r:embed="rId15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50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8432640" y="6461640"/>
            <a:ext cx="334440" cy="33444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  <p:sldLayoutId id="2147483687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2"/>
          <p:cNvPicPr/>
          <p:nvPr/>
        </p:nvPicPr>
        <p:blipFill>
          <a:blip r:embed="rId14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92" name="Picture 2"/>
          <p:cNvPicPr/>
          <p:nvPr/>
        </p:nvPicPr>
        <p:blipFill>
          <a:blip r:embed="rId14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93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8432640" y="6461640"/>
            <a:ext cx="334440" cy="33444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jpeg"/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6.jpeg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image" Target="../media/image5.jpeg"/><Relationship Id="rId11" Type="http://schemas.openxmlformats.org/officeDocument/2006/relationships/image" Target="../media/image10.png"/><Relationship Id="rId5" Type="http://schemas.openxmlformats.org/officeDocument/2006/relationships/image" Target="../media/image4.jpeg"/><Relationship Id="rId10" Type="http://schemas.openxmlformats.org/officeDocument/2006/relationships/image" Target="../media/image9.jpeg"/><Relationship Id="rId4" Type="http://schemas.openxmlformats.org/officeDocument/2006/relationships/notesSlide" Target="../notesSlides/notesSlide1.xml"/><Relationship Id="rId9" Type="http://schemas.openxmlformats.org/officeDocument/2006/relationships/image" Target="../media/image8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17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4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0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10.png"/><Relationship Id="rId5" Type="http://schemas.openxmlformats.org/officeDocument/2006/relationships/image" Target="../media/image1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10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audio" Target="../media/media6.m4a"/><Relationship Id="rId7" Type="http://schemas.openxmlformats.org/officeDocument/2006/relationships/image" Target="../media/image16.png"/><Relationship Id="rId2" Type="http://schemas.microsoft.com/office/2007/relationships/media" Target="../media/media6.m4a"/><Relationship Id="rId1" Type="http://schemas.openxmlformats.org/officeDocument/2006/relationships/tags" Target="../tags/tag1.xml"/><Relationship Id="rId6" Type="http://schemas.openxmlformats.org/officeDocument/2006/relationships/image" Target="../media/image15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17.png"/><Relationship Id="rId5" Type="http://schemas.openxmlformats.org/officeDocument/2006/relationships/image" Target="../media/image18.png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7.png"/><Relationship Id="rId5" Type="http://schemas.openxmlformats.org/officeDocument/2006/relationships/image" Target="../media/image19.png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17.png"/><Relationship Id="rId5" Type="http://schemas.openxmlformats.org/officeDocument/2006/relationships/image" Target="../media/image20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2607" y="537621"/>
            <a:ext cx="4638877" cy="2645417"/>
          </a:xfrm>
        </p:spPr>
        <p:txBody>
          <a:bodyPr/>
          <a:lstStyle/>
          <a:p>
            <a:r>
              <a:rPr lang="en-GB" sz="2400" spc="-1" dirty="0">
                <a:solidFill>
                  <a:srgbClr val="FFFFFF"/>
                </a:solidFill>
              </a:rPr>
              <a:t>Data Visualization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NASA Astronauts 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1959-2013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 </a:t>
            </a:r>
            <a:endParaRPr lang="en-GB" sz="3000" b="0" spc="-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364" y="2871788"/>
            <a:ext cx="4497120" cy="179034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Edgardo Panza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Lucas Whitmire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Federico Rueda Luna</a:t>
            </a:r>
          </a:p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900" b="1" spc="-1" dirty="0">
                <a:solidFill>
                  <a:srgbClr val="FFFFFF"/>
                </a:solidFill>
              </a:rPr>
              <a:t>Master of Data Science – </a:t>
            </a:r>
            <a:r>
              <a:rPr lang="en-GB" sz="2900" b="1" spc="-1" dirty="0" err="1">
                <a:solidFill>
                  <a:srgbClr val="FFFFFF"/>
                </a:solidFill>
              </a:rPr>
              <a:t>SoSe</a:t>
            </a:r>
            <a:r>
              <a:rPr lang="en-GB" sz="2900" b="1" spc="-1" dirty="0">
                <a:solidFill>
                  <a:srgbClr val="FFFFFF"/>
                </a:solidFill>
              </a:rPr>
              <a:t> 2020 </a:t>
            </a:r>
            <a:endParaRPr lang="en-GB" sz="2900" spc="-1" dirty="0"/>
          </a:p>
        </p:txBody>
      </p:sp>
      <p:pic>
        <p:nvPicPr>
          <p:cNvPr id="10" name="Picture 36" descr="Grashof für ppt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P:\Berninger\PowerPointPraesentation\Bilder\Fachbereich6\Studierende.jpg"/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:\Berninger\PowerPointPraesentation\Bilder\Fachbereich1.jpg"/>
          <p:cNvPicPr>
            <a:picLocks noGrp="1" noChangeAspect="1" noChangeArrowheads="1"/>
          </p:cNvPicPr>
          <p:nvPr>
            <p:ph type="pic" sz="quarter" idx="31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:\Berninger\PowerPointPraesentation\Bilder\Qualitätsmanagement\Qualitätsmanagement.jpg"/>
          <p:cNvPicPr>
            <a:picLocks noGrp="1" noChangeAspect="1" noChangeArrowheads="1"/>
          </p:cNvPicPr>
          <p:nvPr>
            <p:ph type="pic" sz="quarter" idx="32"/>
          </p:nvPr>
        </p:nvPicPr>
        <p:blipFill rotWithShape="1"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:\Berninger\PowerPointPraesentation\Bilder\Titelseite.jpg"/>
          <p:cNvPicPr>
            <a:picLocks noGrp="1" noChangeAspect="1" noChangeArrowheads="1"/>
          </p:cNvPicPr>
          <p:nvPr>
            <p:ph type="pic" sz="quarter" idx="29"/>
          </p:nvPr>
        </p:nvPicPr>
        <p:blipFill rotWithShape="1"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platzhalter 4"/>
          <p:cNvPicPr>
            <a:picLocks noGrp="1" noChangeAspect="1"/>
          </p:cNvPicPr>
          <p:nvPr>
            <p:ph type="pic" sz="quarter" idx="30"/>
          </p:nvPr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E02D5C-A2E4-48A6-B503-3C2E9BEDB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1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4351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20"/>
    </mc:Choice>
    <mc:Fallback xmlns="">
      <p:transition spd="slow" advTm="103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10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The challenges to become an astronaut</a:t>
            </a:r>
            <a:endParaRPr lang="en-GB" sz="2000" spc="-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FB5D2D3-67EE-4B44-8723-2370C4CB07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02198" y="1507371"/>
            <a:ext cx="6313139" cy="4915737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AF42275-36CC-8044-8DE9-6B2700E083F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7631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469"/>
    </mc:Choice>
    <mc:Fallback>
      <p:transition spd="slow" advTm="794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B89C218D-1130-43A5-91F7-7A47D3EEB864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11</a:t>
            </a:fld>
            <a:endParaRPr lang="en-GB" sz="13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275040" y="1573200"/>
            <a:ext cx="845172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GB" sz="2200" b="1" strike="noStrike" spc="-1" dirty="0">
                <a:solidFill>
                  <a:srgbClr val="EF181E"/>
                </a:solidFill>
                <a:latin typeface="Arial"/>
                <a:ea typeface="DejaVu Sans"/>
              </a:rPr>
              <a:t>QUESTIONS?</a:t>
            </a:r>
            <a:endParaRPr lang="en-GB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endParaRPr lang="en-GB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lang="en-GB" sz="4000" b="1" strike="noStrike" spc="-1" dirty="0">
                <a:solidFill>
                  <a:srgbClr val="EF181E"/>
                </a:solidFill>
                <a:latin typeface="Arial"/>
                <a:ea typeface="DejaVu Sans"/>
              </a:rPr>
              <a:t>THANKS!</a:t>
            </a:r>
            <a:endParaRPr lang="en-GB" sz="4000" b="0" strike="noStrike" spc="-1" dirty="0">
              <a:latin typeface="Arial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94B4436-C8A3-044A-9D17-513A992C3E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874715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Tm="46446"/>
    </mc:Choice>
    <mc:Fallback>
      <p:transition advTm="464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2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7" name="CustomShape 2">
            <a:extLst>
              <a:ext uri="{FF2B5EF4-FFF2-40B4-BE49-F238E27FC236}">
                <a16:creationId xmlns:a16="http://schemas.microsoft.com/office/drawing/2014/main" id="{DFBB83E3-0413-CE4A-8790-7E3E8A54A023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Agenda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06F1451-8A1E-BD41-A8F8-627B8D07A87C}"/>
              </a:ext>
            </a:extLst>
          </p:cNvPr>
          <p:cNvSpPr txBox="1">
            <a:spLocks/>
          </p:cNvSpPr>
          <p:nvPr/>
        </p:nvSpPr>
        <p:spPr>
          <a:xfrm>
            <a:off x="985838" y="1843465"/>
            <a:ext cx="6929437" cy="4271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Introduction to Dataset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First Look at Data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How to Become an Astronaut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How has the Path to Becoming an Astronaut Changed Over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Conclusions</a:t>
            </a:r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F95DA152-F9B4-4E0B-B10C-D5F31D7269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544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5207"/>
    </mc:Choice>
    <mc:Fallback xmlns="">
      <p:transition spd="slow" advTm="252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3115376-E26D-FC40-973E-57DBDAD23DCF}"/>
              </a:ext>
            </a:extLst>
          </p:cNvPr>
          <p:cNvSpPr txBox="1">
            <a:spLocks/>
          </p:cNvSpPr>
          <p:nvPr/>
        </p:nvSpPr>
        <p:spPr>
          <a:xfrm>
            <a:off x="457380" y="1845801"/>
            <a:ext cx="8229240" cy="1754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-1" dirty="0">
                <a:solidFill>
                  <a:srgbClr val="0098A1"/>
                </a:solidFill>
              </a:rPr>
              <a:t>Information about 54 years of NASA Astronauts (1959-2013)</a:t>
            </a:r>
            <a:endParaRPr lang="en-US" sz="1600" spc="-1" dirty="0">
              <a:solidFill>
                <a:srgbClr val="0098A1"/>
              </a:solidFill>
            </a:endParaRP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Gender, Induction Year, Education, Military Service, Missions, Time in Space, Time in Spacewalk</a:t>
            </a:r>
            <a:endParaRPr lang="en-US" sz="1200" spc="-1" dirty="0">
              <a:solidFill>
                <a:srgbClr val="0098A1"/>
              </a:solidFill>
            </a:endParaRP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357 Astronauts</a:t>
            </a:r>
            <a:endParaRPr lang="en-US" sz="1200" spc="-1" dirty="0">
              <a:solidFill>
                <a:srgbClr val="0098A1"/>
              </a:solidFill>
            </a:endParaRPr>
          </a:p>
          <a:p>
            <a:r>
              <a:rPr lang="en-US" sz="1600" b="1" spc="-1" dirty="0">
                <a:solidFill>
                  <a:srgbClr val="0098A1"/>
                </a:solidFill>
              </a:rPr>
              <a:t>Questions to be answered:</a:t>
            </a: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Historically, what’s the path to becoming an Astronaut?</a:t>
            </a: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How has this path changed over time?</a:t>
            </a:r>
            <a:endParaRPr lang="en-US" sz="12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b="1" spc="-1" dirty="0">
              <a:solidFill>
                <a:srgbClr val="0098A1"/>
              </a:solidFill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3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Introduction to Dataset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8C438-3A5A-EC43-A370-A718CF349A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3938881"/>
            <a:ext cx="9144000" cy="2404997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BB4B9855-2F88-4F43-A992-5002ED10E3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07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5545"/>
    </mc:Choice>
    <mc:Fallback xmlns="">
      <p:transition spd="slow" advTm="455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4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First Look at Data</a:t>
            </a:r>
            <a:endParaRPr lang="en-GB" sz="2000" spc="-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D6B3A47-2FF3-944D-B93A-6504FF706CDC}"/>
              </a:ext>
            </a:extLst>
          </p:cNvPr>
          <p:cNvSpPr txBox="1">
            <a:spLocks/>
          </p:cNvSpPr>
          <p:nvPr/>
        </p:nvSpPr>
        <p:spPr>
          <a:xfrm>
            <a:off x="457200" y="1843466"/>
            <a:ext cx="8229240" cy="771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dirty="0"/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972B827F-312C-4238-98EA-8E507E72469A}"/>
              </a:ext>
            </a:extLst>
          </p:cNvPr>
          <p:cNvSpPr txBox="1">
            <a:spLocks/>
          </p:cNvSpPr>
          <p:nvPr/>
        </p:nvSpPr>
        <p:spPr>
          <a:xfrm>
            <a:off x="580651" y="4698534"/>
            <a:ext cx="8229240" cy="3932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spc="-1" dirty="0">
                <a:solidFill>
                  <a:srgbClr val="0098A1"/>
                </a:solidFill>
              </a:rPr>
              <a:t>Categorical Attributes: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Undergraduate Major: 87 unique entries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Graduate Major: 143 unique entries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Birthplace: 272 unique entries</a:t>
            </a:r>
          </a:p>
          <a:p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A1C4E04-753A-4E10-B14A-BA56758B5D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237" y="1403029"/>
            <a:ext cx="3189141" cy="314365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12D5F9A-5A06-468B-A967-B09E948DF31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1820" y="1507371"/>
            <a:ext cx="3494619" cy="344477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AF05601-E0A9-4C20-8359-1916D639BB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9196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6904"/>
    </mc:Choice>
    <mc:Fallback xmlns="">
      <p:transition spd="slow" advTm="369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5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How to become an Astronaut?</a:t>
            </a:r>
            <a:endParaRPr lang="en-GB" sz="2000" spc="-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E3FBD47-6A0B-4D26-8C08-3F331F89353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95361" y="1507371"/>
            <a:ext cx="4953278" cy="488240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A6B4C05-D5CD-4D4E-AA04-5C0ACE808B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01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3734"/>
    </mc:Choice>
    <mc:Fallback xmlns="">
      <p:transition spd="slow" advTm="637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10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6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2639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Exploration of paths to become astronauts - Birthplaces</a:t>
            </a:r>
            <a:endParaRPr lang="en-GB" sz="2000" spc="-1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1137F1B-6188-5B43-8D92-3F3C20FA2D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7521" y="1595162"/>
            <a:ext cx="6707057" cy="485788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252FD4B7-DDA1-1840-B572-08CEE62AFDC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807395" y="3429000"/>
            <a:ext cx="2154365" cy="1544962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1A93EA-AA6F-5A47-9ECE-79A26F88C3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303669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733"/>
    </mc:Choice>
    <mc:Fallback xmlns="">
      <p:transition spd="slow" advTm="1987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7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2639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Exploration of paths to become astronauts – Gender Split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47CD12D-26FD-E746-9E70-6E3A2EB091E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0101" y="1627361"/>
            <a:ext cx="7801897" cy="4565654"/>
          </a:xfrm>
          <a:prstGeom prst="rect">
            <a:avLst/>
          </a:prstGeom>
        </p:spPr>
      </p:pic>
      <p:pic>
        <p:nvPicPr>
          <p:cNvPr id="14" name="Audio 13">
            <a:hlinkClick r:id="" action="ppaction://media"/>
            <a:extLst>
              <a:ext uri="{FF2B5EF4-FFF2-40B4-BE49-F238E27FC236}">
                <a16:creationId xmlns:a16="http://schemas.microsoft.com/office/drawing/2014/main" id="{B986E808-7774-0C4A-B6B1-8FD4EA10B17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963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6089"/>
    </mc:Choice>
    <mc:Fallback xmlns="">
      <p:transition spd="slow" advTm="1860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8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2639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Exploration of paths to become astronauts – Gender Split</a:t>
            </a:r>
            <a:endParaRPr lang="en-GB" sz="2000" spc="-1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4932EF6-9D8C-F949-BECF-E2CEA844295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0010" y="1507371"/>
            <a:ext cx="8263980" cy="4584062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1458B8E-7297-B942-B8B6-14633382389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43711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9454"/>
    </mc:Choice>
    <mc:Fallback xmlns="">
      <p:transition spd="slow" advTm="1494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9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The challenges to become an astronaut</a:t>
            </a:r>
            <a:endParaRPr lang="en-GB" sz="2000" spc="-1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E7A2AE7-D3B9-7244-9B98-3E776319BA1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07143" y="1507371"/>
            <a:ext cx="8529714" cy="4881166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FDE0ABF8-A14C-3A40-A3C0-EDE636CCA0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178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226000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8262"/>
    </mc:Choice>
    <mc:Fallback>
      <p:transition spd="slow" advTm="1182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.7|3.2|68.9|66.9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Presentation_Beuth_University_english</Template>
  <TotalTime>118</TotalTime>
  <Words>259</Words>
  <Application>Microsoft Macintosh PowerPoint</Application>
  <PresentationFormat>On-screen Show (4:3)</PresentationFormat>
  <Paragraphs>71</Paragraphs>
  <Slides>11</Slides>
  <Notes>11</Notes>
  <HiddenSlides>0</HiddenSlides>
  <MMClips>11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Arial</vt:lpstr>
      <vt:lpstr>Arial Narrow</vt:lpstr>
      <vt:lpstr>Symbol</vt:lpstr>
      <vt:lpstr>Times New Roman</vt:lpstr>
      <vt:lpstr>Wingdings</vt:lpstr>
      <vt:lpstr>Office Theme</vt:lpstr>
      <vt:lpstr>Office Theme</vt:lpstr>
      <vt:lpstr>Data Visualization NASA Astronauts  1959-2013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Event</dc:title>
  <dc:subject/>
  <dc:creator>Federico Rueda Luna</dc:creator>
  <dc:description/>
  <cp:lastModifiedBy>Edgardo Panza</cp:lastModifiedBy>
  <cp:revision>532</cp:revision>
  <cp:lastPrinted>2014-04-23T12:07:05Z</cp:lastPrinted>
  <dcterms:created xsi:type="dcterms:W3CDTF">2019-11-02T10:55:03Z</dcterms:created>
  <dcterms:modified xsi:type="dcterms:W3CDTF">2020-07-05T18:53:43Z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